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4" r:id="rId6"/>
    <p:sldId id="263" r:id="rId7"/>
    <p:sldId id="260" r:id="rId8"/>
    <p:sldId id="261" r:id="rId9"/>
    <p:sldId id="27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3" r:id="rId19"/>
    <p:sldId id="262" r:id="rId2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B68CC7-3A60-4607-863D-FCC82EAEA836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C2E91558-B519-4329-938A-D6292D4176D0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План закупок</a:t>
          </a:r>
          <a:endParaRPr lang="ru-RU" sz="2800" b="1" dirty="0">
            <a:latin typeface="Times New Roman" pitchFamily="18" charset="0"/>
            <a:cs typeface="Times New Roman" pitchFamily="18" charset="0"/>
          </a:endParaRPr>
        </a:p>
      </dgm:t>
    </dgm:pt>
    <dgm:pt modelId="{E19547CD-9C1A-4098-B3D4-6AE0AEEA7303}" type="parTrans" cxnId="{8156E3D6-7CAB-403F-BD76-16CF052E8015}">
      <dgm:prSet/>
      <dgm:spPr/>
      <dgm:t>
        <a:bodyPr/>
        <a:lstStyle/>
        <a:p>
          <a:endParaRPr lang="ru-RU"/>
        </a:p>
      </dgm:t>
    </dgm:pt>
    <dgm:pt modelId="{2F722E0E-BECE-4BCC-8642-C4B5C20BE0E3}" type="sibTrans" cxnId="{8156E3D6-7CAB-403F-BD76-16CF052E8015}">
      <dgm:prSet/>
      <dgm:spPr/>
      <dgm:t>
        <a:bodyPr/>
        <a:lstStyle/>
        <a:p>
          <a:endParaRPr lang="ru-RU"/>
        </a:p>
      </dgm:t>
    </dgm:pt>
    <dgm:pt modelId="{0C7AEA56-C2BB-4328-8BBA-9B289D3984E3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Несоответствие сумм с показателями плана ФХД или полное отсутствие показателей плана ФХД в программе «Бюджет – СМАРТ».;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A736A16-EF68-4AC9-A51B-2D089FD55D32}" type="parTrans" cxnId="{05D9A558-1E57-493C-A97C-A268C05A74CA}">
      <dgm:prSet/>
      <dgm:spPr/>
      <dgm:t>
        <a:bodyPr/>
        <a:lstStyle/>
        <a:p>
          <a:endParaRPr lang="ru-RU"/>
        </a:p>
      </dgm:t>
    </dgm:pt>
    <dgm:pt modelId="{4D78491D-CFCD-40AD-B143-A4515A88BB31}" type="sibTrans" cxnId="{05D9A558-1E57-493C-A97C-A268C05A74CA}">
      <dgm:prSet/>
      <dgm:spPr/>
      <dgm:t>
        <a:bodyPr/>
        <a:lstStyle/>
        <a:p>
          <a:endParaRPr lang="ru-RU"/>
        </a:p>
      </dgm:t>
    </dgm:pt>
    <dgm:pt modelId="{9CFB3B46-F8A8-48EA-91FB-151972BCF67E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План график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70C0B81F-3637-4D5A-8076-BE82A5EE86AA}" type="parTrans" cxnId="{1BA4B551-8EE1-43E5-874B-730B673A8AB3}">
      <dgm:prSet/>
      <dgm:spPr/>
      <dgm:t>
        <a:bodyPr/>
        <a:lstStyle/>
        <a:p>
          <a:endParaRPr lang="ru-RU"/>
        </a:p>
      </dgm:t>
    </dgm:pt>
    <dgm:pt modelId="{FBF8D7BA-2A84-4F16-ADC6-2D0FF1CE825D}" type="sibTrans" cxnId="{1BA4B551-8EE1-43E5-874B-730B673A8AB3}">
      <dgm:prSet/>
      <dgm:spPr/>
      <dgm:t>
        <a:bodyPr/>
        <a:lstStyle/>
        <a:p>
          <a:endParaRPr lang="ru-RU"/>
        </a:p>
      </dgm:t>
    </dgm:pt>
    <dgm:pt modelId="{287DACD0-D591-4C03-9D20-535F52AD946D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Несоответствие сумм по ИКЗ с планом закупок.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930D4BD-E151-4A6C-8EE3-B926F6EC031A}" type="parTrans" cxnId="{615795EE-4120-48F1-97F4-3EF01B16978E}">
      <dgm:prSet/>
      <dgm:spPr/>
      <dgm:t>
        <a:bodyPr/>
        <a:lstStyle/>
        <a:p>
          <a:endParaRPr lang="ru-RU"/>
        </a:p>
      </dgm:t>
    </dgm:pt>
    <dgm:pt modelId="{C5D36F7D-EBAD-4169-924A-C8F39B61B99E}" type="sibTrans" cxnId="{615795EE-4120-48F1-97F4-3EF01B16978E}">
      <dgm:prSet/>
      <dgm:spPr/>
      <dgm:t>
        <a:bodyPr/>
        <a:lstStyle/>
        <a:p>
          <a:endParaRPr lang="ru-RU"/>
        </a:p>
      </dgm:t>
    </dgm:pt>
    <dgm:pt modelId="{B89B5549-7234-40F6-A7E4-52D67EC98793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Неверное КБК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683AF51-E542-4070-8174-FEEE45864B83}" type="parTrans" cxnId="{6FCEC121-9B34-499E-B7EA-AC3C51FF6B4D}">
      <dgm:prSet/>
      <dgm:spPr/>
      <dgm:t>
        <a:bodyPr/>
        <a:lstStyle/>
        <a:p>
          <a:endParaRPr lang="ru-RU"/>
        </a:p>
      </dgm:t>
    </dgm:pt>
    <dgm:pt modelId="{E84E5B1C-C218-47C0-BBC9-EFE3E06733FA}" type="sibTrans" cxnId="{6FCEC121-9B34-499E-B7EA-AC3C51FF6B4D}">
      <dgm:prSet/>
      <dgm:spPr/>
      <dgm:t>
        <a:bodyPr/>
        <a:lstStyle/>
        <a:p>
          <a:endParaRPr lang="ru-RU"/>
        </a:p>
      </dgm:t>
    </dgm:pt>
    <dgm:pt modelId="{EC8B59E3-AC0B-4ACB-B930-7154FF2944E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Заполнение ПЗ на 1 год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8ABCD45-51AC-49D1-A572-B27F52695F78}" type="parTrans" cxnId="{A7B12DE5-42C3-44CB-8ABF-58CD8F4E6455}">
      <dgm:prSet/>
      <dgm:spPr/>
      <dgm:t>
        <a:bodyPr/>
        <a:lstStyle/>
        <a:p>
          <a:endParaRPr lang="ru-RU"/>
        </a:p>
      </dgm:t>
    </dgm:pt>
    <dgm:pt modelId="{BC766A70-F80B-4342-953C-0A5BC9180848}" type="sibTrans" cxnId="{A7B12DE5-42C3-44CB-8ABF-58CD8F4E6455}">
      <dgm:prSet/>
      <dgm:spPr/>
      <dgm:t>
        <a:bodyPr/>
        <a:lstStyle/>
        <a:p>
          <a:endParaRPr lang="ru-RU"/>
        </a:p>
      </dgm:t>
    </dgm:pt>
    <dgm:pt modelId="{C31CFFB7-1B74-48A6-A894-4CB6DC5E54E1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Извещение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C82ED90F-9A23-4018-9FDE-4C4689F731D4}" type="parTrans" cxnId="{E95A3F70-6497-410A-BAEA-02C70E8A82D6}">
      <dgm:prSet/>
      <dgm:spPr/>
      <dgm:t>
        <a:bodyPr/>
        <a:lstStyle/>
        <a:p>
          <a:endParaRPr lang="ru-RU"/>
        </a:p>
      </dgm:t>
    </dgm:pt>
    <dgm:pt modelId="{8AE67732-650B-481E-8E5E-7EAB84F96B2A}" type="sibTrans" cxnId="{E95A3F70-6497-410A-BAEA-02C70E8A82D6}">
      <dgm:prSet/>
      <dgm:spPr/>
      <dgm:t>
        <a:bodyPr/>
        <a:lstStyle/>
        <a:p>
          <a:endParaRPr lang="ru-RU"/>
        </a:p>
      </dgm:t>
    </dgm:pt>
    <dgm:pt modelId="{50B4DAD9-2D28-4219-BCBA-BA01142D49DD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 Документ не размещён в АИС «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Web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- торги».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C31172D-DAB9-4133-B189-871FD7339E63}" type="parTrans" cxnId="{5F5C00A1-46BD-406D-98DE-EE8A9FAD264E}">
      <dgm:prSet/>
      <dgm:spPr/>
      <dgm:t>
        <a:bodyPr/>
        <a:lstStyle/>
        <a:p>
          <a:endParaRPr lang="ru-RU"/>
        </a:p>
      </dgm:t>
    </dgm:pt>
    <dgm:pt modelId="{4F6776EE-39F3-413F-90CA-385D78894327}" type="sibTrans" cxnId="{5F5C00A1-46BD-406D-98DE-EE8A9FAD264E}">
      <dgm:prSet/>
      <dgm:spPr/>
      <dgm:t>
        <a:bodyPr/>
        <a:lstStyle/>
        <a:p>
          <a:endParaRPr lang="ru-RU"/>
        </a:p>
      </dgm:t>
    </dgm:pt>
    <dgm:pt modelId="{0A24BE32-0BC4-4344-A736-1D7E2717A339}">
      <dgm:prSet phldrT="[Текст]"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Информация о ГК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A5DD7B60-3C01-4F8B-AD40-0E53E3AB45D7}" type="parTrans" cxnId="{DB3D84A4-67CD-432E-B1E3-7D83F0D4498D}">
      <dgm:prSet/>
      <dgm:spPr/>
      <dgm:t>
        <a:bodyPr/>
        <a:lstStyle/>
        <a:p>
          <a:endParaRPr lang="ru-RU"/>
        </a:p>
      </dgm:t>
    </dgm:pt>
    <dgm:pt modelId="{D13B3A33-CC5C-45B8-81D6-2B00887B07A7}" type="sibTrans" cxnId="{DB3D84A4-67CD-432E-B1E3-7D83F0D4498D}">
      <dgm:prSet/>
      <dgm:spPr/>
      <dgm:t>
        <a:bodyPr/>
        <a:lstStyle/>
        <a:p>
          <a:endParaRPr lang="ru-RU"/>
        </a:p>
      </dgm:t>
    </dgm:pt>
    <dgm:pt modelId="{ED974BA4-1B93-42D8-8808-B082A28C2E33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Несоответствие данных с прикрепленным документом (ГК): №, даты, суммы, объекта закупки, информации о поставщике.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D4A28DA-02A3-4552-B2E7-5F500D4342BC}" type="parTrans" cxnId="{4AE67B1D-DB69-4983-90DD-1A391E2B8CB8}">
      <dgm:prSet/>
      <dgm:spPr/>
      <dgm:t>
        <a:bodyPr/>
        <a:lstStyle/>
        <a:p>
          <a:endParaRPr lang="ru-RU"/>
        </a:p>
      </dgm:t>
    </dgm:pt>
    <dgm:pt modelId="{494A5DEE-B5DB-4106-ADE7-DF9BECFA744B}" type="sibTrans" cxnId="{4AE67B1D-DB69-4983-90DD-1A391E2B8CB8}">
      <dgm:prSet/>
      <dgm:spPr/>
      <dgm:t>
        <a:bodyPr/>
        <a:lstStyle/>
        <a:p>
          <a:endParaRPr lang="ru-RU"/>
        </a:p>
      </dgm:t>
    </dgm:pt>
    <dgm:pt modelId="{DC3A30DA-C3DF-44E7-A1D7-1596068F3E31}" type="pres">
      <dgm:prSet presAssocID="{15B68CC7-3A60-4607-863D-FCC82EAEA8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17A4FD-5B3B-48A8-9B1F-D7324C58F626}" type="pres">
      <dgm:prSet presAssocID="{C2E91558-B519-4329-938A-D6292D4176D0}" presName="parentText" presStyleLbl="node1" presStyleIdx="0" presStyleCnt="4" custLinFactNeighborY="-2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9903C7-09C1-43D6-8127-635C2EB11E4F}" type="pres">
      <dgm:prSet presAssocID="{C2E91558-B519-4329-938A-D6292D4176D0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E0DC16-7AAF-4175-901F-B89190AE35AD}" type="pres">
      <dgm:prSet presAssocID="{9CFB3B46-F8A8-48EA-91FB-151972BCF67E}" presName="parentText" presStyleLbl="node1" presStyleIdx="1" presStyleCnt="4" custLinFactNeighborX="-26780" custLinFactNeighborY="-16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F9810-1046-41DE-A07E-A49EFE0C7347}" type="pres">
      <dgm:prSet presAssocID="{9CFB3B46-F8A8-48EA-91FB-151972BCF67E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F56EEC-43FE-403C-BF4E-B46B5CCE3780}" type="pres">
      <dgm:prSet presAssocID="{C31CFFB7-1B74-48A6-A894-4CB6DC5E54E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D6A65C-872B-4E46-903D-22290FC3D5F4}" type="pres">
      <dgm:prSet presAssocID="{C31CFFB7-1B74-48A6-A894-4CB6DC5E54E1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DC13B2-513D-458A-91C2-455BEB1D5761}" type="pres">
      <dgm:prSet presAssocID="{0A24BE32-0BC4-4344-A736-1D7E2717A339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CC363D-C7BF-4410-BB57-8ECFFD9A680E}" type="pres">
      <dgm:prSet presAssocID="{0A24BE32-0BC4-4344-A736-1D7E2717A339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6D129C7-9083-472E-A598-B2FCDF07F9FF}" type="presOf" srcId="{0C7AEA56-C2BB-4328-8BBA-9B289D3984E3}" destId="{B99903C7-09C1-43D6-8127-635C2EB11E4F}" srcOrd="0" destOrd="0" presId="urn:microsoft.com/office/officeart/2005/8/layout/vList2"/>
    <dgm:cxn modelId="{880CB5F8-1EF9-4469-8D77-C6C55752D159}" type="presOf" srcId="{287DACD0-D591-4C03-9D20-535F52AD946D}" destId="{C20F9810-1046-41DE-A07E-A49EFE0C7347}" srcOrd="0" destOrd="0" presId="urn:microsoft.com/office/officeart/2005/8/layout/vList2"/>
    <dgm:cxn modelId="{6A3CD204-916D-4E00-A0A0-D02BA2BD1541}" type="presOf" srcId="{ED974BA4-1B93-42D8-8808-B082A28C2E33}" destId="{FECC363D-C7BF-4410-BB57-8ECFFD9A680E}" srcOrd="0" destOrd="0" presId="urn:microsoft.com/office/officeart/2005/8/layout/vList2"/>
    <dgm:cxn modelId="{0C54DCFD-F57D-4E3D-99C6-D2B0A087CD8B}" type="presOf" srcId="{C31CFFB7-1B74-48A6-A894-4CB6DC5E54E1}" destId="{AAF56EEC-43FE-403C-BF4E-B46B5CCE3780}" srcOrd="0" destOrd="0" presId="urn:microsoft.com/office/officeart/2005/8/layout/vList2"/>
    <dgm:cxn modelId="{6FCEC121-9B34-499E-B7EA-AC3C51FF6B4D}" srcId="{C2E91558-B519-4329-938A-D6292D4176D0}" destId="{B89B5549-7234-40F6-A7E4-52D67EC98793}" srcOrd="1" destOrd="0" parTransId="{C683AF51-E542-4070-8174-FEEE45864B83}" sibTransId="{E84E5B1C-C218-47C0-BBC9-EFE3E06733FA}"/>
    <dgm:cxn modelId="{8D5CD7AB-7AF5-4E65-A4EF-0540CB541C3A}" type="presOf" srcId="{0A24BE32-0BC4-4344-A736-1D7E2717A339}" destId="{F8DC13B2-513D-458A-91C2-455BEB1D5761}" srcOrd="0" destOrd="0" presId="urn:microsoft.com/office/officeart/2005/8/layout/vList2"/>
    <dgm:cxn modelId="{E44AB8EA-317E-4505-AA90-FA1B400D04AD}" type="presOf" srcId="{EC8B59E3-AC0B-4ACB-B930-7154FF2944E4}" destId="{B99903C7-09C1-43D6-8127-635C2EB11E4F}" srcOrd="0" destOrd="2" presId="urn:microsoft.com/office/officeart/2005/8/layout/vList2"/>
    <dgm:cxn modelId="{8156E3D6-7CAB-403F-BD76-16CF052E8015}" srcId="{15B68CC7-3A60-4607-863D-FCC82EAEA836}" destId="{C2E91558-B519-4329-938A-D6292D4176D0}" srcOrd="0" destOrd="0" parTransId="{E19547CD-9C1A-4098-B3D4-6AE0AEEA7303}" sibTransId="{2F722E0E-BECE-4BCC-8642-C4B5C20BE0E3}"/>
    <dgm:cxn modelId="{BF790E3A-927B-46EB-B3AD-1124350C4EA4}" type="presOf" srcId="{C2E91558-B519-4329-938A-D6292D4176D0}" destId="{4917A4FD-5B3B-48A8-9B1F-D7324C58F626}" srcOrd="0" destOrd="0" presId="urn:microsoft.com/office/officeart/2005/8/layout/vList2"/>
    <dgm:cxn modelId="{4AE67B1D-DB69-4983-90DD-1A391E2B8CB8}" srcId="{0A24BE32-0BC4-4344-A736-1D7E2717A339}" destId="{ED974BA4-1B93-42D8-8808-B082A28C2E33}" srcOrd="0" destOrd="0" parTransId="{3D4A28DA-02A3-4552-B2E7-5F500D4342BC}" sibTransId="{494A5DEE-B5DB-4106-ADE7-DF9BECFA744B}"/>
    <dgm:cxn modelId="{DB3D84A4-67CD-432E-B1E3-7D83F0D4498D}" srcId="{15B68CC7-3A60-4607-863D-FCC82EAEA836}" destId="{0A24BE32-0BC4-4344-A736-1D7E2717A339}" srcOrd="3" destOrd="0" parTransId="{A5DD7B60-3C01-4F8B-AD40-0E53E3AB45D7}" sibTransId="{D13B3A33-CC5C-45B8-81D6-2B00887B07A7}"/>
    <dgm:cxn modelId="{05D9A558-1E57-493C-A97C-A268C05A74CA}" srcId="{C2E91558-B519-4329-938A-D6292D4176D0}" destId="{0C7AEA56-C2BB-4328-8BBA-9B289D3984E3}" srcOrd="0" destOrd="0" parTransId="{BA736A16-EF68-4AC9-A51B-2D089FD55D32}" sibTransId="{4D78491D-CFCD-40AD-B143-A4515A88BB31}"/>
    <dgm:cxn modelId="{A7B12DE5-42C3-44CB-8ABF-58CD8F4E6455}" srcId="{C2E91558-B519-4329-938A-D6292D4176D0}" destId="{EC8B59E3-AC0B-4ACB-B930-7154FF2944E4}" srcOrd="2" destOrd="0" parTransId="{28ABCD45-51AC-49D1-A572-B27F52695F78}" sibTransId="{BC766A70-F80B-4342-953C-0A5BC9180848}"/>
    <dgm:cxn modelId="{5F5C00A1-46BD-406D-98DE-EE8A9FAD264E}" srcId="{C31CFFB7-1B74-48A6-A894-4CB6DC5E54E1}" destId="{50B4DAD9-2D28-4219-BCBA-BA01142D49DD}" srcOrd="0" destOrd="0" parTransId="{1C31172D-DAB9-4133-B189-871FD7339E63}" sibTransId="{4F6776EE-39F3-413F-90CA-385D78894327}"/>
    <dgm:cxn modelId="{615795EE-4120-48F1-97F4-3EF01B16978E}" srcId="{9CFB3B46-F8A8-48EA-91FB-151972BCF67E}" destId="{287DACD0-D591-4C03-9D20-535F52AD946D}" srcOrd="0" destOrd="0" parTransId="{2930D4BD-E151-4A6C-8EE3-B926F6EC031A}" sibTransId="{C5D36F7D-EBAD-4169-924A-C8F39B61B99E}"/>
    <dgm:cxn modelId="{DEEC3C4E-A73A-4DFD-A3B0-CC994D3AC0F9}" type="presOf" srcId="{50B4DAD9-2D28-4219-BCBA-BA01142D49DD}" destId="{91D6A65C-872B-4E46-903D-22290FC3D5F4}" srcOrd="0" destOrd="0" presId="urn:microsoft.com/office/officeart/2005/8/layout/vList2"/>
    <dgm:cxn modelId="{1BA4B551-8EE1-43E5-874B-730B673A8AB3}" srcId="{15B68CC7-3A60-4607-863D-FCC82EAEA836}" destId="{9CFB3B46-F8A8-48EA-91FB-151972BCF67E}" srcOrd="1" destOrd="0" parTransId="{70C0B81F-3637-4D5A-8076-BE82A5EE86AA}" sibTransId="{FBF8D7BA-2A84-4F16-ADC6-2D0FF1CE825D}"/>
    <dgm:cxn modelId="{504D1D4C-9FE0-47D2-A45B-6C88C9407D78}" type="presOf" srcId="{9CFB3B46-F8A8-48EA-91FB-151972BCF67E}" destId="{0AE0DC16-7AAF-4175-901F-B89190AE35AD}" srcOrd="0" destOrd="0" presId="urn:microsoft.com/office/officeart/2005/8/layout/vList2"/>
    <dgm:cxn modelId="{E95A3F70-6497-410A-BAEA-02C70E8A82D6}" srcId="{15B68CC7-3A60-4607-863D-FCC82EAEA836}" destId="{C31CFFB7-1B74-48A6-A894-4CB6DC5E54E1}" srcOrd="2" destOrd="0" parTransId="{C82ED90F-9A23-4018-9FDE-4C4689F731D4}" sibTransId="{8AE67732-650B-481E-8E5E-7EAB84F96B2A}"/>
    <dgm:cxn modelId="{BA0A6406-B50E-4EB0-9504-98CDD71B0ACF}" type="presOf" srcId="{B89B5549-7234-40F6-A7E4-52D67EC98793}" destId="{B99903C7-09C1-43D6-8127-635C2EB11E4F}" srcOrd="0" destOrd="1" presId="urn:microsoft.com/office/officeart/2005/8/layout/vList2"/>
    <dgm:cxn modelId="{41465512-DD95-4B45-8D22-60CE76950E7F}" type="presOf" srcId="{15B68CC7-3A60-4607-863D-FCC82EAEA836}" destId="{DC3A30DA-C3DF-44E7-A1D7-1596068F3E31}" srcOrd="0" destOrd="0" presId="urn:microsoft.com/office/officeart/2005/8/layout/vList2"/>
    <dgm:cxn modelId="{8388A23F-0B22-47A0-B4EE-8C55B3C658AC}" type="presParOf" srcId="{DC3A30DA-C3DF-44E7-A1D7-1596068F3E31}" destId="{4917A4FD-5B3B-48A8-9B1F-D7324C58F626}" srcOrd="0" destOrd="0" presId="urn:microsoft.com/office/officeart/2005/8/layout/vList2"/>
    <dgm:cxn modelId="{D9FD4831-1A3E-4DD0-8C1A-09807A1D0E96}" type="presParOf" srcId="{DC3A30DA-C3DF-44E7-A1D7-1596068F3E31}" destId="{B99903C7-09C1-43D6-8127-635C2EB11E4F}" srcOrd="1" destOrd="0" presId="urn:microsoft.com/office/officeart/2005/8/layout/vList2"/>
    <dgm:cxn modelId="{DC706883-DD05-43BA-9400-6ADE21F7B0DB}" type="presParOf" srcId="{DC3A30DA-C3DF-44E7-A1D7-1596068F3E31}" destId="{0AE0DC16-7AAF-4175-901F-B89190AE35AD}" srcOrd="2" destOrd="0" presId="urn:microsoft.com/office/officeart/2005/8/layout/vList2"/>
    <dgm:cxn modelId="{03A02B25-ED48-4FE1-B6E9-9AA5622D268A}" type="presParOf" srcId="{DC3A30DA-C3DF-44E7-A1D7-1596068F3E31}" destId="{C20F9810-1046-41DE-A07E-A49EFE0C7347}" srcOrd="3" destOrd="0" presId="urn:microsoft.com/office/officeart/2005/8/layout/vList2"/>
    <dgm:cxn modelId="{A877794E-1D75-41A3-888B-70B94AD2B150}" type="presParOf" srcId="{DC3A30DA-C3DF-44E7-A1D7-1596068F3E31}" destId="{AAF56EEC-43FE-403C-BF4E-B46B5CCE3780}" srcOrd="4" destOrd="0" presId="urn:microsoft.com/office/officeart/2005/8/layout/vList2"/>
    <dgm:cxn modelId="{F13CC503-F3A2-4B9B-8C3D-0ED914C306CD}" type="presParOf" srcId="{DC3A30DA-C3DF-44E7-A1D7-1596068F3E31}" destId="{91D6A65C-872B-4E46-903D-22290FC3D5F4}" srcOrd="5" destOrd="0" presId="urn:microsoft.com/office/officeart/2005/8/layout/vList2"/>
    <dgm:cxn modelId="{B8BF9ADE-E8F4-43BE-9F2F-E24FE9B389B2}" type="presParOf" srcId="{DC3A30DA-C3DF-44E7-A1D7-1596068F3E31}" destId="{F8DC13B2-513D-458A-91C2-455BEB1D5761}" srcOrd="6" destOrd="0" presId="urn:microsoft.com/office/officeart/2005/8/layout/vList2"/>
    <dgm:cxn modelId="{C22EEBB6-8C32-4068-8929-0D1D819A2426}" type="presParOf" srcId="{DC3A30DA-C3DF-44E7-A1D7-1596068F3E31}" destId="{FECC363D-C7BF-4410-BB57-8ECFFD9A680E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17A4FD-5B3B-48A8-9B1F-D7324C58F626}">
      <dsp:nvSpPr>
        <dsp:cNvPr id="0" name=""/>
        <dsp:cNvSpPr/>
      </dsp:nvSpPr>
      <dsp:spPr>
        <a:xfrm>
          <a:off x="0" y="116074"/>
          <a:ext cx="8496944" cy="6540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imes New Roman" pitchFamily="18" charset="0"/>
              <a:cs typeface="Times New Roman" pitchFamily="18" charset="0"/>
            </a:rPr>
            <a:t>План закупок</a:t>
          </a:r>
          <a:endParaRPr lang="ru-RU" sz="2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27" y="148001"/>
        <a:ext cx="8433090" cy="590176"/>
      </dsp:txXfrm>
    </dsp:sp>
    <dsp:sp modelId="{B99903C7-09C1-43D6-8127-635C2EB11E4F}">
      <dsp:nvSpPr>
        <dsp:cNvPr id="0" name=""/>
        <dsp:cNvSpPr/>
      </dsp:nvSpPr>
      <dsp:spPr>
        <a:xfrm>
          <a:off x="0" y="772778"/>
          <a:ext cx="8496944" cy="1237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778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Несоответствие сумм с показателями плана ФХД или полное отсутствие показателей плана ФХД в программе «Бюджет – СМАРТ».;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Неверное КБК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Заполнение ПЗ на 1 год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772778"/>
        <a:ext cx="8496944" cy="1237860"/>
      </dsp:txXfrm>
    </dsp:sp>
    <dsp:sp modelId="{0AE0DC16-7AAF-4175-901F-B89190AE35AD}">
      <dsp:nvSpPr>
        <dsp:cNvPr id="0" name=""/>
        <dsp:cNvSpPr/>
      </dsp:nvSpPr>
      <dsp:spPr>
        <a:xfrm>
          <a:off x="0" y="2003684"/>
          <a:ext cx="8496944" cy="6540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itchFamily="18" charset="0"/>
              <a:cs typeface="Times New Roman" pitchFamily="18" charset="0"/>
            </a:rPr>
            <a:t>План график </a:t>
          </a:r>
          <a:endParaRPr lang="ru-RU" sz="2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27" y="2035611"/>
        <a:ext cx="8433090" cy="590176"/>
      </dsp:txXfrm>
    </dsp:sp>
    <dsp:sp modelId="{C20F9810-1046-41DE-A07E-A49EFE0C7347}">
      <dsp:nvSpPr>
        <dsp:cNvPr id="0" name=""/>
        <dsp:cNvSpPr/>
      </dsp:nvSpPr>
      <dsp:spPr>
        <a:xfrm>
          <a:off x="0" y="2664668"/>
          <a:ext cx="8496944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778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Несоответствие сумм по ИКЗ с планом закупок.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664668"/>
        <a:ext cx="8496944" cy="430560"/>
      </dsp:txXfrm>
    </dsp:sp>
    <dsp:sp modelId="{AAF56EEC-43FE-403C-BF4E-B46B5CCE3780}">
      <dsp:nvSpPr>
        <dsp:cNvPr id="0" name=""/>
        <dsp:cNvSpPr/>
      </dsp:nvSpPr>
      <dsp:spPr>
        <a:xfrm>
          <a:off x="0" y="3095228"/>
          <a:ext cx="8496944" cy="6540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itchFamily="18" charset="0"/>
              <a:cs typeface="Times New Roman" pitchFamily="18" charset="0"/>
            </a:rPr>
            <a:t>Извещение </a:t>
          </a:r>
          <a:endParaRPr lang="ru-RU" sz="2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27" y="3127155"/>
        <a:ext cx="8433090" cy="590176"/>
      </dsp:txXfrm>
    </dsp:sp>
    <dsp:sp modelId="{91D6A65C-872B-4E46-903D-22290FC3D5F4}">
      <dsp:nvSpPr>
        <dsp:cNvPr id="0" name=""/>
        <dsp:cNvSpPr/>
      </dsp:nvSpPr>
      <dsp:spPr>
        <a:xfrm>
          <a:off x="0" y="3749258"/>
          <a:ext cx="8496944" cy="4305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778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Документ не размещён в АИС «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Web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- торги».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3749258"/>
        <a:ext cx="8496944" cy="430560"/>
      </dsp:txXfrm>
    </dsp:sp>
    <dsp:sp modelId="{F8DC13B2-513D-458A-91C2-455BEB1D5761}">
      <dsp:nvSpPr>
        <dsp:cNvPr id="0" name=""/>
        <dsp:cNvSpPr/>
      </dsp:nvSpPr>
      <dsp:spPr>
        <a:xfrm>
          <a:off x="0" y="4179818"/>
          <a:ext cx="8496944" cy="65403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itchFamily="18" charset="0"/>
              <a:cs typeface="Times New Roman" pitchFamily="18" charset="0"/>
            </a:rPr>
            <a:t>Информация о ГК</a:t>
          </a:r>
          <a:endParaRPr lang="ru-RU" sz="2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927" y="4211745"/>
        <a:ext cx="8433090" cy="590176"/>
      </dsp:txXfrm>
    </dsp:sp>
    <dsp:sp modelId="{FECC363D-C7BF-4410-BB57-8ECFFD9A680E}">
      <dsp:nvSpPr>
        <dsp:cNvPr id="0" name=""/>
        <dsp:cNvSpPr/>
      </dsp:nvSpPr>
      <dsp:spPr>
        <a:xfrm>
          <a:off x="0" y="4833848"/>
          <a:ext cx="8496944" cy="59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778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Несоответствие данных с прикрепленным документом (ГК): №, даты, суммы, объекта закупки, информации о поставщике.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833848"/>
        <a:ext cx="8496944" cy="5920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980728"/>
            <a:ext cx="8352928" cy="5040560"/>
          </a:xfrm>
        </p:spPr>
        <p:txBody>
          <a:bodyPr>
            <a:noAutofit/>
          </a:bodyPr>
          <a:lstStyle/>
          <a:p>
            <a:endParaRPr lang="ru-RU" sz="3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Актуальные вопросы по казначейскому обслуживанию лицевых счетов медицинских организаций, открытых </a:t>
            </a:r>
            <a:r>
              <a:rPr lang="ru-RU" sz="4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Министерстве 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финансов РС (Я)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4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6936"/>
          </a:xfrm>
        </p:spPr>
        <p:txBody>
          <a:bodyPr>
            <a:normAutofit/>
          </a:bodyPr>
          <a:lstStyle/>
          <a:p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661742"/>
              </p:ext>
            </p:extLst>
          </p:nvPr>
        </p:nvGraphicFramePr>
        <p:xfrm>
          <a:off x="467544" y="620688"/>
          <a:ext cx="8208912" cy="5950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8625"/>
                <a:gridCol w="5990287"/>
              </a:tblGrid>
              <a:tr h="4543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 01 января 2018г.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 01 января 2018г.</a:t>
                      </a:r>
                    </a:p>
                  </a:txBody>
                  <a:tcPr/>
                </a:tc>
              </a:tr>
              <a:tr h="509028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120 «Доходы от собственности»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120 «Доходы от собственности»:</a:t>
                      </a:r>
                    </a:p>
                    <a:p>
                      <a:pPr marL="342900" indent="-342900" algn="just" fontAlgn="b">
                        <a:buFont typeface="Arial" pitchFamily="34" charset="0"/>
                        <a:buChar char="•"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операционной аренды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marL="342900" indent="-342900" algn="just" fontAlgn="b">
                        <a:buFont typeface="Arial" pitchFamily="34" charset="0"/>
                        <a:buChar char="•"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финансовой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аренды;</a:t>
                      </a:r>
                    </a:p>
                    <a:p>
                      <a:pPr marL="342900" indent="-342900" algn="just" fontAlgn="b">
                        <a:buFont typeface="Arial" pitchFamily="34" charset="0"/>
                        <a:buChar char="•"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Платежи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пользовании природными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ресурсами;</a:t>
                      </a:r>
                    </a:p>
                    <a:p>
                      <a:pPr marL="342900" indent="-342900" algn="just" fontAlgn="b">
                        <a:buFont typeface="Arial" pitchFamily="34" charset="0"/>
                        <a:buChar char="•"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Проценты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депозитам, остаткам денежных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средств;</a:t>
                      </a:r>
                    </a:p>
                    <a:p>
                      <a:pPr marL="342900" indent="-342900" algn="just" fontAlgn="b">
                        <a:buFont typeface="Arial" pitchFamily="34" charset="0"/>
                        <a:buChar char="•"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Проценты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предоставленным заимствованиям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marL="342900" indent="-342900" algn="just" fontAlgn="b">
                        <a:buFont typeface="Arial" pitchFamily="34" charset="0"/>
                        <a:buChar char="•"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Проценты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иным финансовым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инструментам;</a:t>
                      </a:r>
                    </a:p>
                    <a:p>
                      <a:pPr marL="342900" indent="-342900" algn="just" fontAlgn="b">
                        <a:buFont typeface="Arial" pitchFamily="34" charset="0"/>
                        <a:buChar char="•"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Дивиденды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объектов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инвестирования;</a:t>
                      </a:r>
                    </a:p>
                    <a:p>
                      <a:pPr marL="342900" indent="-342900" algn="just" fontAlgn="b">
                        <a:buFont typeface="Arial" pitchFamily="34" charset="0"/>
                        <a:buChar char="•"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Доходы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предоставления неисключительных прав на результаты интеллектуальной деятельности и средства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индивидуализации;</a:t>
                      </a:r>
                    </a:p>
                    <a:p>
                      <a:pPr marL="342900" indent="-342900" algn="just" fontAlgn="b">
                        <a:buFont typeface="Arial" pitchFamily="34" charset="0"/>
                        <a:buChar char="•"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собственности.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25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6936"/>
          </a:xfrm>
        </p:spPr>
        <p:txBody>
          <a:bodyPr>
            <a:normAutofit/>
          </a:bodyPr>
          <a:lstStyle/>
          <a:p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57817"/>
              </p:ext>
            </p:extLst>
          </p:nvPr>
        </p:nvGraphicFramePr>
        <p:xfrm>
          <a:off x="467544" y="620688"/>
          <a:ext cx="7992888" cy="5950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5328592"/>
              </a:tblGrid>
              <a:tr h="4543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 01 января 2018г.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 01 января 2018г.</a:t>
                      </a:r>
                    </a:p>
                  </a:txBody>
                  <a:tcPr/>
                </a:tc>
              </a:tr>
              <a:tr h="509028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130 «Доходы от оказания платных услуг (работ), компенсаций затрат»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Статья 130 «Доходы от оказания платных услуг (работ), компенсаций затрат»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 	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131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Доходы от оказания платных услуг (работ);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132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Доходы от оказания услуг (работ) по программе обязательного медицинского страхования;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133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Плата за предоставление информации из государственных источников (реестров);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134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Доходы от компенсации затрат;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135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Доходы по условным арендным платежам;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136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Доходы бюджета от возврата дебиторской задолженности прошлых лет.</a:t>
                      </a:r>
                    </a:p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793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6936"/>
          </a:xfrm>
        </p:spPr>
        <p:txBody>
          <a:bodyPr>
            <a:normAutofit/>
          </a:bodyPr>
          <a:lstStyle/>
          <a:p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403477"/>
              </p:ext>
            </p:extLst>
          </p:nvPr>
        </p:nvGraphicFramePr>
        <p:xfrm>
          <a:off x="467544" y="764704"/>
          <a:ext cx="7992888" cy="5645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5328592"/>
              </a:tblGrid>
              <a:tr h="4543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 01 января 2018г.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 01 января 2018г.</a:t>
                      </a:r>
                    </a:p>
                  </a:txBody>
                  <a:tcPr/>
                </a:tc>
              </a:tr>
              <a:tr h="509028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140 «Суммы принудительного изъятия»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140 «Штрафы, пени, неустойки, возмещения ущерба детализирована подстатьями» :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141	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штрафных санкций за нарушение законодательства о закупках и нарушение условий контрактов (договоров);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142	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штрафных санкций по долговым обязательствам;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143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Страховые возмещения;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144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Возмещение ущерба имуществу (за исключением страховых возмещений);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145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Прочие доходы от сумм принудительного изъятия.</a:t>
                      </a:r>
                    </a:p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04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6936"/>
          </a:xfrm>
        </p:spPr>
        <p:txBody>
          <a:bodyPr>
            <a:normAutofit/>
          </a:bodyPr>
          <a:lstStyle/>
          <a:p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071950"/>
              </p:ext>
            </p:extLst>
          </p:nvPr>
        </p:nvGraphicFramePr>
        <p:xfrm>
          <a:off x="467544" y="764704"/>
          <a:ext cx="7992888" cy="5950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  <a:gridCol w="4392488"/>
              </a:tblGrid>
              <a:tr h="4543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 01 января 2018г.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 01 января 2018г.</a:t>
                      </a:r>
                    </a:p>
                  </a:txBody>
                  <a:tcPr/>
                </a:tc>
              </a:tr>
              <a:tr h="509028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170 «Доходы от операций с активами»: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171 </a:t>
                      </a:r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переоценки активов и обязательств;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172 </a:t>
                      </a:r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операций с активами;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173 </a:t>
                      </a:r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Чрезвычайные доходы от операций с активами;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174 </a:t>
                      </a:r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Выпадающие доходы.</a:t>
                      </a:r>
                    </a:p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170 «Доходы от операций с активами»:</a:t>
                      </a:r>
                    </a:p>
                    <a:p>
                      <a:pPr marL="342900" marR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171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переоценки активов и обязательств;</a:t>
                      </a:r>
                    </a:p>
                    <a:p>
                      <a:pPr marL="342900" marR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 172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операций с активами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  <a:p>
                      <a:pPr marL="342900" marR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173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Чрезвычайные доходы от операций с активами;</a:t>
                      </a:r>
                    </a:p>
                    <a:p>
                      <a:pPr marL="342900" marR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174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Выпадающие доходы;</a:t>
                      </a:r>
                    </a:p>
                    <a:p>
                      <a:pPr marL="342900" marR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175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Курсовые разницы по результатам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пересчетабухгалтерской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(финансовой)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отчетности заграничных учреждений;</a:t>
                      </a:r>
                    </a:p>
                    <a:p>
                      <a:pPr marL="342900" marR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176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оценки активов и обязательств.</a:t>
                      </a:r>
                    </a:p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441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6936"/>
          </a:xfrm>
        </p:spPr>
        <p:txBody>
          <a:bodyPr>
            <a:normAutofit/>
          </a:bodyPr>
          <a:lstStyle/>
          <a:p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757744"/>
              </p:ext>
            </p:extLst>
          </p:nvPr>
        </p:nvGraphicFramePr>
        <p:xfrm>
          <a:off x="467544" y="764704"/>
          <a:ext cx="7992888" cy="554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5256584"/>
              </a:tblGrid>
              <a:tr h="4543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 01 января 2018г.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 01 января 2018г.</a:t>
                      </a:r>
                    </a:p>
                  </a:txBody>
                  <a:tcPr/>
                </a:tc>
              </a:tr>
              <a:tr h="509028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180 «Прочие доходы»</a:t>
                      </a:r>
                    </a:p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180 «Прочие доходы»: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181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Невыясненные поступления;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182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безвозмездного права пользования;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183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субсидии на иные цели;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184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субсидии на осуществление капитальных вложений;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189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Иные доходы.</a:t>
                      </a:r>
                    </a:p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366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6936"/>
          </a:xfrm>
        </p:spPr>
        <p:txBody>
          <a:bodyPr>
            <a:normAutofit/>
          </a:bodyPr>
          <a:lstStyle/>
          <a:p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587941"/>
              </p:ext>
            </p:extLst>
          </p:nvPr>
        </p:nvGraphicFramePr>
        <p:xfrm>
          <a:off x="467544" y="764704"/>
          <a:ext cx="7992888" cy="554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  <a:gridCol w="4392488"/>
              </a:tblGrid>
              <a:tr h="4543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 01 января 2018г.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 01 января 2018г.</a:t>
                      </a:r>
                    </a:p>
                  </a:txBody>
                  <a:tcPr/>
                </a:tc>
              </a:tr>
              <a:tr h="509028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270 «Расходы по операциям с активами»: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271 </a:t>
                      </a:r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амортизацию основных средств и нематериальных активов;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272 </a:t>
                      </a:r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Расходование материальных запасов;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273 </a:t>
                      </a:r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Чрезвычайные расходы по операциям с активами.</a:t>
                      </a:r>
                    </a:p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270 «Расходы по операциям с активами»: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271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 на амортизацию основных средств и нематериальных активов;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272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Расходование материальных запасов;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273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Чрезвычайные расходы по операциям с активами;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Подстатья 274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Убытки от обесценения активов.</a:t>
                      </a:r>
                    </a:p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97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6936"/>
          </a:xfrm>
        </p:spPr>
        <p:txBody>
          <a:bodyPr>
            <a:normAutofit/>
          </a:bodyPr>
          <a:lstStyle/>
          <a:p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877485"/>
              </p:ext>
            </p:extLst>
          </p:nvPr>
        </p:nvGraphicFramePr>
        <p:xfrm>
          <a:off x="467544" y="764704"/>
          <a:ext cx="7992888" cy="554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5256584"/>
              </a:tblGrid>
              <a:tr h="4543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 01 января 2018г.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 01 января 2018г.</a:t>
                      </a:r>
                    </a:p>
                  </a:txBody>
                  <a:tcPr/>
                </a:tc>
              </a:tr>
              <a:tr h="509028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290 « Прочие расходы»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290 « Прочие расходы»:</a:t>
                      </a:r>
                      <a:endParaRPr lang="ru-RU" sz="2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291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Налоги, пошлины и сборы;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292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 за нарушение законодательства о налогах и сборах, законодательства о страховых взносах;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293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 за нарушение законодательства о закупках и нарушение условий контрактов (договоров);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294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Штрафные санкции по долговым обязательствам;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295</a:t>
                      </a:r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Другие экономические санкции;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296</a:t>
                      </a:r>
                      <a:r>
                        <a:rPr lang="ru-RU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Иные расходы.</a:t>
                      </a:r>
                    </a:p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018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6936"/>
          </a:xfrm>
        </p:spPr>
        <p:txBody>
          <a:bodyPr>
            <a:normAutofit/>
          </a:bodyPr>
          <a:lstStyle/>
          <a:p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623895"/>
              </p:ext>
            </p:extLst>
          </p:nvPr>
        </p:nvGraphicFramePr>
        <p:xfrm>
          <a:off x="467544" y="764704"/>
          <a:ext cx="7992888" cy="554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5256584"/>
              </a:tblGrid>
              <a:tr h="4543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 01 января 2018г.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 01 января 2018г.</a:t>
                      </a:r>
                    </a:p>
                  </a:txBody>
                  <a:tcPr/>
                </a:tc>
              </a:tr>
              <a:tr h="509028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410 «Уменьшение стоимости основных средств»</a:t>
                      </a: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420 «Уменьшение стоимости нематериальных активов»</a:t>
                      </a:r>
                    </a:p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430</a:t>
                      </a: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«Уменьшение стоимости непроизведенных активов»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410 «Уменьшение стоимости основных средств»: 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411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Амортизация основных средств;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412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Обесценение основных средств;</a:t>
                      </a:r>
                    </a:p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420 «Уменьшение стоимости нематериальных активов»</a:t>
                      </a:r>
                      <a:endParaRPr lang="ru-RU" sz="2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421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Амортизация нематериальных активов;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422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Обесценение нематериальных активов;</a:t>
                      </a:r>
                    </a:p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430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«Уменьшение стоимости непроизведенных активов»</a:t>
                      </a:r>
                      <a:endParaRPr lang="ru-RU" sz="2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Подстатья 432 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Обесценение непроизведенных активов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004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6936"/>
          </a:xfrm>
        </p:spPr>
        <p:txBody>
          <a:bodyPr>
            <a:normAutofit/>
          </a:bodyPr>
          <a:lstStyle/>
          <a:p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509476"/>
              </p:ext>
            </p:extLst>
          </p:nvPr>
        </p:nvGraphicFramePr>
        <p:xfrm>
          <a:off x="467544" y="764704"/>
          <a:ext cx="7992888" cy="554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5256584"/>
              </a:tblGrid>
              <a:tr h="45433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До 01 января 2018г.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С 01 января 2018г.</a:t>
                      </a:r>
                    </a:p>
                  </a:txBody>
                  <a:tcPr/>
                </a:tc>
              </a:tr>
              <a:tr h="5090280"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350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«Увеличение стоимости права пользования активом»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450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«Уменьшение стоимости права пользования активом»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560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«Увеличение прочей дебиторской задолженности»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660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«Уменьшение прочей дебиторской задолженности»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730 «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Увеличение прочей кредиторской задолженности»</a:t>
                      </a:r>
                    </a:p>
                    <a:p>
                      <a:pPr marL="342900" marR="0" indent="-34290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Статья 830 </a:t>
                      </a:r>
                      <a:r>
                        <a:rPr lang="ru-RU" sz="2000" b="0" dirty="0" smtClean="0">
                          <a:latin typeface="Times New Roman" pitchFamily="18" charset="0"/>
                          <a:cs typeface="Times New Roman" pitchFamily="18" charset="0"/>
                        </a:rPr>
                        <a:t>«Уменьшение прочей кредиторской задолженности»</a:t>
                      </a:r>
                    </a:p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6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935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50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620688"/>
            <a:ext cx="8352928" cy="504056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МФ РС (Я) №01-04/0883-Н от 18.06.2016 г 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 порядке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исполнения государственного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РС (Я) по расходам, источника финансирования дефицита бюджета и учета операций на лицевых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счетах»</a:t>
            </a:r>
          </a:p>
          <a:p>
            <a:r>
              <a:rPr lang="ru-RU" sz="2400" dirty="0" smtClean="0"/>
              <a:t> </a:t>
            </a: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МФ РС (Я) №01-04/0178-Н от 18.03.2015 г. 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 порядке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учета операций на лицевых счетах, открытых в Министерстве финансов РС (Я) государственным бюджетным учреждениям РС (Я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)»</a:t>
            </a:r>
          </a:p>
          <a:p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МФ РС (Я) №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01-04/0177-Н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 18.03.2015 г. </a:t>
            </a:r>
            <a:endParaRPr lang="ru-RU" sz="24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 порядке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учета операций на лицевых счетах, открытых в Министерстве финансов РС (Я) государственным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автономным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учреждениям РС (Я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)»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92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937"/>
            <a:ext cx="9144000" cy="682668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Основные причины возвратов платежных поручений    за январь-февраль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07735"/>
              </p:ext>
            </p:extLst>
          </p:nvPr>
        </p:nvGraphicFramePr>
        <p:xfrm>
          <a:off x="755576" y="1916832"/>
          <a:ext cx="7704857" cy="3501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5112568"/>
                <a:gridCol w="1656185"/>
              </a:tblGrid>
              <a:tr h="32747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9948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Общее количество платежных поручений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27707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9948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Возвраты, в </a:t>
                      </a:r>
                      <a:r>
                        <a:rPr lang="ru-RU" sz="20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.: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865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5030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588" marR="0" lvl="0" indent="17463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Технические ошибки</a:t>
                      </a: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0740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588" marR="0" lvl="0" indent="17463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Уточнение КБК и предмета оплаты</a:t>
                      </a: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568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3052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588" marR="0" lvl="0" indent="-1588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Непредставление,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недооформление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первичных документов</a:t>
                      </a: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9310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588" marR="0" lvl="0" indent="17463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Прочие 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/>
                </a:tc>
              </a:tr>
              <a:tr h="40503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% возвратов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162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Составление показателей Плана ФХД по остаткам целевых субсидий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3791"/>
            <a:ext cx="9144000" cy="580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29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Согласно Перечня поручений Председателя Правительства РС (Я) в целях повышения эффективности расходов государственного бюджета РС (Я) на 2018-2020 годы от 29.01.2018г. №53-П1 приостановлено приобретение: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55576" y="2780928"/>
            <a:ext cx="7632848" cy="3517851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Мебель;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Автотранспортные средства;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Компьютерная техника;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Проведение текущих и капитальных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ремонтов, не сопряженных с ликвидацией и локализацией аварий;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Дорогостоящее оборудование;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Культурно – массовые мероприятия.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885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9025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Дорогостоящее оборудование</a:t>
            </a:r>
            <a:endParaRPr lang="ru-RU" sz="3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556" y="1412776"/>
            <a:ext cx="8064896" cy="522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«дорогостоящим оборудованием»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следует понимать оборудование, стоимость приобретения которого является для заказчика крупной сделкой, определенной для каждого заказчика в соответствии с законодательством РФ, РС(Я), НПА, регулирующими порядок одобрения и размер крупной сделки для соответствующих учреждений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60363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Крупной </a:t>
            </a: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сделкой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признается сделка, цена которой превышает 10 % балансовой стоимости активов данного учреждения, определяемой по данным его бухгалтерской отчетности на последнюю отчетную дату, если уставом учреждения не предусмотрен меньший размер крупной сделки.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82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финансов РС (Я) проверяет следующие объекты контроля согласно ч.5 ст.99 ФЗ № 44-ФЗ «О контрактной сфере закупок товаров, работ, услуг для обеспечения государственных и муниципальных нужд»: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444064"/>
              </p:ext>
            </p:extLst>
          </p:nvPr>
        </p:nvGraphicFramePr>
        <p:xfrm>
          <a:off x="251520" y="2276872"/>
          <a:ext cx="8496945" cy="4466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"/>
                <a:gridCol w="3096344"/>
                <a:gridCol w="5040561"/>
              </a:tblGrid>
              <a:tr h="442848"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Объект контроля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Контроль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- закупок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 превышение лимитов и показателей плана ФХД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1288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– график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 превышение содержащихся в нем по ИКЗ сумм, указанных  в Плане закупок;</a:t>
                      </a:r>
                    </a:p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Извещение об осуществление закупки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 соответствие начальной (максимальной) цены  по соответствующему ИКЗ, указанному в ПГЗ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Протокол определения поставщика (подрядчика, исполнителя)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 превышение  начальной (максимальной) цены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Информация, включаемая в реестр контрактов 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 соответствие с прикрепленным</a:t>
                      </a: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документом (ГК)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180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6693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Причины возвратов: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497692803"/>
              </p:ext>
            </p:extLst>
          </p:nvPr>
        </p:nvGraphicFramePr>
        <p:xfrm>
          <a:off x="323528" y="980728"/>
          <a:ext cx="8496944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58735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352839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Минфина России от 27.12.2017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N255н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"О внесении изменений в Указания о порядке применения бюджетной классификации Российской Федерации, утвержденные приказом Министерства финансов Российской Федерации от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01.06.2013 </a:t>
            </a:r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г. N 65н</a:t>
            </a:r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" </a:t>
            </a:r>
          </a:p>
        </p:txBody>
      </p:sp>
    </p:spTree>
    <p:extLst>
      <p:ext uri="{BB962C8B-B14F-4D97-AF65-F5344CB8AC3E}">
        <p14:creationId xmlns:p14="http://schemas.microsoft.com/office/powerpoint/2010/main" val="363539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1213</Words>
  <Application>Microsoft Office PowerPoint</Application>
  <PresentationFormat>Экран (4:3)</PresentationFormat>
  <Paragraphs>173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Основные причины возвратов платежных поручений    за январь-февраль 2018 года</vt:lpstr>
      <vt:lpstr>Составление показателей Плана ФХД по остаткам целевых субсидий</vt:lpstr>
      <vt:lpstr>Согласно Перечня поручений Председателя Правительства РС (Я) в целях повышения эффективности расходов государственного бюджета РС (Я) на 2018-2020 годы от 29.01.2018г. №53-П1 приостановлено приобретение:</vt:lpstr>
      <vt:lpstr>Дорогостоящее оборудование</vt:lpstr>
      <vt:lpstr>Министерство финансов РС (Я) проверяет следующие объекты контроля согласно ч.5 ст.99 ФЗ № 44-ФЗ «О контрактной сфере закупок товаров, работ, услуг для обеспечения государственных и муниципальных нужд»:</vt:lpstr>
      <vt:lpstr>Причины возвратов:</vt:lpstr>
      <vt:lpstr>Приказ Минфина России от 27.12.2017 N255н "О внесении изменений в Указания о порядке применения бюджетной классификации Российской Федерации, утвержденные приказом Министерства финансов Российской Федерации от 01.06.2013 г. N 65н"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Дыдырысова Татьяна Васильевна</dc:creator>
  <cp:lastModifiedBy>Дыдырысова Т.В.</cp:lastModifiedBy>
  <cp:revision>41</cp:revision>
  <cp:lastPrinted>2018-03-14T07:37:05Z</cp:lastPrinted>
  <dcterms:created xsi:type="dcterms:W3CDTF">2018-03-06T03:26:15Z</dcterms:created>
  <dcterms:modified xsi:type="dcterms:W3CDTF">2018-03-15T00:19:08Z</dcterms:modified>
</cp:coreProperties>
</file>